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5" r:id="rId3"/>
    <p:sldId id="258" r:id="rId4"/>
    <p:sldId id="259" r:id="rId5"/>
    <p:sldId id="260" r:id="rId6"/>
    <p:sldId id="266" r:id="rId7"/>
    <p:sldId id="261" r:id="rId8"/>
    <p:sldId id="267" r:id="rId9"/>
    <p:sldId id="262" r:id="rId10"/>
    <p:sldId id="263" r:id="rId11"/>
    <p:sldId id="264" r:id="rId1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E8F35A-21CD-4EDC-8654-D3DA63A735D9}" type="datetimeFigureOut">
              <a:rPr lang="es-MX" smtClean="0"/>
              <a:t>10/09/2026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A3C269-92DD-47B5-B84D-B3BA1370FD02}" type="slidenum">
              <a:rPr lang="es-MX" smtClean="0"/>
              <a:t>‹Nº›</a:t>
            </a:fld>
            <a:endParaRPr lang="es-MX"/>
          </a:p>
        </p:txBody>
      </p:sp>
    </p:spTree>
    <p:extLst>
      <p:ext uri="{BB962C8B-B14F-4D97-AF65-F5344CB8AC3E}">
        <p14:creationId xmlns:p14="http://schemas.microsoft.com/office/powerpoint/2010/main" val="1466047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3457773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2735395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1788958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141584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994676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2309577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13251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567357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2899235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427688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248128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extLst>
      <p:ext uri="{BB962C8B-B14F-4D97-AF65-F5344CB8AC3E}">
        <p14:creationId xmlns:p14="http://schemas.microsoft.com/office/powerpoint/2010/main" val="157881957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453459" y="1401763"/>
            <a:ext cx="5468369" cy="4216400"/>
          </a:xfrm>
          <a:prstGeom prst="rect">
            <a:avLst/>
          </a:prstGeom>
          <a:noFill/>
          <a:ln>
            <a:noFill/>
          </a:ln>
        </p:spPr>
      </p:pic>
      <p:sp>
        <p:nvSpPr>
          <p:cNvPr id="89" name="Google Shape;89;p1"/>
          <p:cNvSpPr txBox="1"/>
          <p:nvPr/>
        </p:nvSpPr>
        <p:spPr>
          <a:xfrm>
            <a:off x="6270174" y="1053970"/>
            <a:ext cx="5857800" cy="911100"/>
          </a:xfrm>
          <a:prstGeom prst="rect">
            <a:avLst/>
          </a:prstGeom>
          <a:noFill/>
          <a:ln>
            <a:noFill/>
          </a:ln>
          <a:effectLst>
            <a:outerShdw blurRad="50800" dist="38100" dir="10800000" algn="r" rotWithShape="0">
              <a:srgbClr val="000000">
                <a:alpha val="40000"/>
              </a:srgb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s-MX" sz="4000" b="0" i="0" u="none" strike="noStrike" kern="0" cap="none" spc="0" normalizeH="0" baseline="0" noProof="0" dirty="0">
                <a:ln>
                  <a:noFill/>
                </a:ln>
                <a:solidFill>
                  <a:srgbClr val="00B0F0"/>
                </a:solidFill>
                <a:effectLst/>
                <a:uLnTx/>
                <a:uFillTx/>
                <a:latin typeface="Montserrat ExtraBold"/>
                <a:ea typeface="Montserrat ExtraBold"/>
                <a:cs typeface="Montserrat ExtraBold"/>
                <a:sym typeface="Montserrat ExtraBold"/>
              </a:rPr>
              <a:t>OBJETIVO E IMPORTANCIA DE LAS DIFERENTES AGENDAS DE LAS AREAS, INFORMATIVAS, PONENCIAS E INQUIETUDES Y ELECTIVAS</a:t>
            </a:r>
            <a:endParaRPr kumimoji="0" sz="4000" b="0" i="0" u="none" strike="noStrike" kern="0" cap="none" spc="0" normalizeH="0" baseline="0" noProof="0" dirty="0">
              <a:ln>
                <a:noFill/>
              </a:ln>
              <a:solidFill>
                <a:srgbClr val="000000"/>
              </a:solidFill>
              <a:effectLst/>
              <a:uLnTx/>
              <a:uFillTx/>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EEE2B6-D90A-4219-9573-EC559D3ED83C}"/>
              </a:ext>
            </a:extLst>
          </p:cNvPr>
          <p:cNvSpPr>
            <a:spLocks noGrp="1"/>
          </p:cNvSpPr>
          <p:nvPr>
            <p:ph type="title"/>
          </p:nvPr>
        </p:nvSpPr>
        <p:spPr>
          <a:xfrm>
            <a:off x="924023" y="74645"/>
            <a:ext cx="10693669" cy="1009651"/>
          </a:xfrm>
        </p:spPr>
        <p:txBody>
          <a:bodyPr>
            <a:noAutofit/>
          </a:bodyPr>
          <a:lstStyle/>
          <a:p>
            <a:r>
              <a:rPr lang="es-MX" sz="3400" b="1" dirty="0">
                <a:solidFill>
                  <a:schemeClr val="bg1"/>
                </a:solidFill>
                <a:latin typeface="Book Antiqua" panose="02040602050305030304" pitchFamily="18" charset="0"/>
              </a:rPr>
              <a:t>OBJETIVO DEL COMITÉ DE AGENDA DEL AREA </a:t>
            </a:r>
          </a:p>
        </p:txBody>
      </p:sp>
      <p:sp>
        <p:nvSpPr>
          <p:cNvPr id="3" name="Marcador de texto 2">
            <a:extLst>
              <a:ext uri="{FF2B5EF4-FFF2-40B4-BE49-F238E27FC236}">
                <a16:creationId xmlns:a16="http://schemas.microsoft.com/office/drawing/2014/main" id="{41DA41F9-3F66-45E2-A911-F718B3CE6188}"/>
              </a:ext>
            </a:extLst>
          </p:cNvPr>
          <p:cNvSpPr>
            <a:spLocks noGrp="1"/>
          </p:cNvSpPr>
          <p:nvPr>
            <p:ph type="body" idx="1"/>
          </p:nvPr>
        </p:nvSpPr>
        <p:spPr>
          <a:xfrm>
            <a:off x="660131" y="1470025"/>
            <a:ext cx="10515600" cy="3579495"/>
          </a:xfrm>
        </p:spPr>
        <p:txBody>
          <a:bodyPr>
            <a:normAutofit/>
          </a:bodyPr>
          <a:lstStyle/>
          <a:p>
            <a:pPr algn="just"/>
            <a:r>
              <a:rPr lang="es-ES" b="1" dirty="0"/>
              <a:t>Elaborar, en armonía con los comités de Política y Admisiones, y de Área, la agenda, y en su caso, la logística de los diferentes tipos de asambleas que el área realiza (de trabajo, de ponencias, de Servicios Generales, informativa, electiva, etc.); ayudar en la elaboración de agendas para los diferentes comités auxiliares a solicitud de estos, y puede apoyar en la revisión de la agenda del comité de área y proponer cambios para que sea más efectiva durante las reuniones.</a:t>
            </a:r>
            <a:endParaRPr lang="es-MX" b="1" dirty="0"/>
          </a:p>
        </p:txBody>
      </p:sp>
    </p:spTree>
    <p:extLst>
      <p:ext uri="{BB962C8B-B14F-4D97-AF65-F5344CB8AC3E}">
        <p14:creationId xmlns:p14="http://schemas.microsoft.com/office/powerpoint/2010/main" val="294283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5A740-CA57-41FD-80FB-CB211AA36EC8}"/>
              </a:ext>
            </a:extLst>
          </p:cNvPr>
          <p:cNvSpPr>
            <a:spLocks noGrp="1"/>
          </p:cNvSpPr>
          <p:nvPr>
            <p:ph type="title"/>
          </p:nvPr>
        </p:nvSpPr>
        <p:spPr>
          <a:xfrm>
            <a:off x="3465093" y="95619"/>
            <a:ext cx="7141947" cy="934286"/>
          </a:xfrm>
        </p:spPr>
        <p:txBody>
          <a:bodyPr/>
          <a:lstStyle/>
          <a:p>
            <a:r>
              <a:rPr lang="es-MX" b="1" dirty="0">
                <a:solidFill>
                  <a:schemeClr val="bg1"/>
                </a:solidFill>
                <a:latin typeface="Book Antiqua" panose="02040602050305030304" pitchFamily="18" charset="0"/>
              </a:rPr>
              <a:t>QUE ES AGENDA</a:t>
            </a:r>
          </a:p>
        </p:txBody>
      </p:sp>
      <p:sp>
        <p:nvSpPr>
          <p:cNvPr id="3" name="Marcador de texto 2">
            <a:extLst>
              <a:ext uri="{FF2B5EF4-FFF2-40B4-BE49-F238E27FC236}">
                <a16:creationId xmlns:a16="http://schemas.microsoft.com/office/drawing/2014/main" id="{F713D850-51BA-45E0-B6EC-6950E668539B}"/>
              </a:ext>
            </a:extLst>
          </p:cNvPr>
          <p:cNvSpPr>
            <a:spLocks noGrp="1"/>
          </p:cNvSpPr>
          <p:nvPr>
            <p:ph type="body" idx="1"/>
          </p:nvPr>
        </p:nvSpPr>
        <p:spPr>
          <a:xfrm>
            <a:off x="838200" y="1183907"/>
            <a:ext cx="10515600" cy="4993056"/>
          </a:xfrm>
        </p:spPr>
        <p:txBody>
          <a:bodyPr>
            <a:normAutofit fontScale="92500" lnSpcReduction="10000"/>
          </a:bodyPr>
          <a:lstStyle/>
          <a:p>
            <a:r>
              <a:rPr lang="es-ES" b="1" dirty="0">
                <a:latin typeface="Book Antiqua" panose="02040602050305030304" pitchFamily="18" charset="0"/>
              </a:rPr>
              <a:t>Como agenda se denomina el programa que contiene, ordenadamente, un conjunto de temas, tareas o actividades para su realización en un periodo de tiempo determinado. Como tal, la palabra proviene del latín agenda, que significa ‘cosas que se han de hacer’.</a:t>
            </a:r>
          </a:p>
          <a:p>
            <a:pPr marL="114300" indent="0">
              <a:buNone/>
            </a:pPr>
            <a:r>
              <a:rPr kumimoji="0" lang="es-ES" sz="3000" b="1" i="0" u="none" strike="noStrike" kern="0" cap="none" spc="0" normalizeH="0" baseline="0" noProof="0" dirty="0">
                <a:ln>
                  <a:noFill/>
                </a:ln>
                <a:solidFill>
                  <a:srgbClr val="00B0F0"/>
                </a:solidFill>
                <a:effectLst/>
                <a:uLnTx/>
                <a:uFillTx/>
                <a:latin typeface="Book Antiqua" panose="02040602050305030304" pitchFamily="18" charset="0"/>
                <a:ea typeface="Calibri"/>
                <a:cs typeface="Calibri"/>
                <a:sym typeface="Calibri"/>
              </a:rPr>
              <a:t>                    IMPORTANCIA DE UNA AGENDA,</a:t>
            </a:r>
            <a:endParaRPr lang="es-ES" sz="3000" b="1" dirty="0">
              <a:solidFill>
                <a:srgbClr val="00B0F0"/>
              </a:solidFill>
              <a:latin typeface="Book Antiqua" panose="02040602050305030304" pitchFamily="18" charset="0"/>
            </a:endParaRPr>
          </a:p>
          <a:p>
            <a:r>
              <a:rPr lang="es-ES" b="1" dirty="0">
                <a:latin typeface="Book Antiqua" panose="02040602050305030304" pitchFamily="18" charset="0"/>
              </a:rPr>
              <a:t>Se cumplan los asuntos, compromisos u obligaciones que una persona  o grupo ha ordenado, dispuesto y planificado para ir tratando en un periodo de tiempo específico.</a:t>
            </a:r>
          </a:p>
          <a:p>
            <a:endParaRPr lang="es-ES" b="1" dirty="0">
              <a:latin typeface="Book Antiqua" panose="02040602050305030304" pitchFamily="18" charset="0"/>
            </a:endParaRPr>
          </a:p>
          <a:p>
            <a:r>
              <a:rPr lang="es-ES" b="1" dirty="0">
                <a:latin typeface="Book Antiqua" panose="02040602050305030304" pitchFamily="18" charset="0"/>
              </a:rPr>
              <a:t>Por otro lado, también se respete la lista de temas que serán abordados durante una reunión.</a:t>
            </a:r>
            <a:endParaRPr lang="es-MX" b="1" dirty="0">
              <a:latin typeface="Book Antiqua" panose="02040602050305030304" pitchFamily="18" charset="0"/>
            </a:endParaRPr>
          </a:p>
        </p:txBody>
      </p:sp>
    </p:spTree>
    <p:extLst>
      <p:ext uri="{BB962C8B-B14F-4D97-AF65-F5344CB8AC3E}">
        <p14:creationId xmlns:p14="http://schemas.microsoft.com/office/powerpoint/2010/main" val="3395090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A7A2A-E496-4209-A860-C31A89FAF0FB}"/>
              </a:ext>
            </a:extLst>
          </p:cNvPr>
          <p:cNvSpPr>
            <a:spLocks noGrp="1"/>
          </p:cNvSpPr>
          <p:nvPr>
            <p:ph type="title"/>
          </p:nvPr>
        </p:nvSpPr>
        <p:spPr>
          <a:xfrm>
            <a:off x="1980398" y="105878"/>
            <a:ext cx="10211602" cy="824414"/>
          </a:xfrm>
        </p:spPr>
        <p:txBody>
          <a:bodyPr/>
          <a:lstStyle/>
          <a:p>
            <a:r>
              <a:rPr lang="es-MX" b="1" dirty="0">
                <a:solidFill>
                  <a:schemeClr val="bg1"/>
                </a:solidFill>
                <a:latin typeface="Book Antiqua" panose="02040602050305030304" pitchFamily="18" charset="0"/>
              </a:rPr>
              <a:t>AGENDA DE LAS AREAS</a:t>
            </a:r>
          </a:p>
        </p:txBody>
      </p:sp>
      <p:sp>
        <p:nvSpPr>
          <p:cNvPr id="3" name="Marcador de texto 2">
            <a:extLst>
              <a:ext uri="{FF2B5EF4-FFF2-40B4-BE49-F238E27FC236}">
                <a16:creationId xmlns:a16="http://schemas.microsoft.com/office/drawing/2014/main" id="{1DB41F93-7B96-451A-B835-510351521222}"/>
              </a:ext>
            </a:extLst>
          </p:cNvPr>
          <p:cNvSpPr>
            <a:spLocks noGrp="1"/>
          </p:cNvSpPr>
          <p:nvPr>
            <p:ph type="body" idx="1"/>
          </p:nvPr>
        </p:nvSpPr>
        <p:spPr>
          <a:xfrm>
            <a:off x="838200" y="930292"/>
            <a:ext cx="10515600" cy="5246671"/>
          </a:xfrm>
        </p:spPr>
        <p:txBody>
          <a:bodyPr>
            <a:normAutofit/>
          </a:bodyPr>
          <a:lstStyle/>
          <a:p>
            <a:r>
              <a:rPr lang="es-ES" b="1" dirty="0"/>
              <a:t>Las reuniones podrán ser programadas de acuerdo con las necesidades del propio Comité o del Comité de Área, en este punto, dos reuniones al mes se consideran óptimas para el propósito del Comité.</a:t>
            </a:r>
          </a:p>
          <a:p>
            <a:r>
              <a:rPr lang="es-ES" b="1" dirty="0"/>
              <a:t>Elabora una agenda de trabajo y una mecánica (logística) para las reuniones, de informes de </a:t>
            </a:r>
            <a:r>
              <a:rPr lang="es-ES" b="1" dirty="0" err="1"/>
              <a:t>MCDs</a:t>
            </a:r>
            <a:r>
              <a:rPr lang="es-ES" b="1" dirty="0"/>
              <a:t>, Comités Auxiliares y Mesa de servicio, en las cuales se pueden incluir temas de capacitación, de Planeación y Evaluación</a:t>
            </a:r>
          </a:p>
          <a:p>
            <a:r>
              <a:rPr lang="es-ES" b="1" dirty="0"/>
              <a:t>Asignar tiempo suficiente para cada punto a tratar, las participaciones sean claras, objetivas y con propuestas. </a:t>
            </a:r>
          </a:p>
          <a:p>
            <a:r>
              <a:rPr lang="es-ES" b="1" dirty="0"/>
              <a:t>El coordinador será el responsable, que se cumplan en tiempo y forma estas agendas.</a:t>
            </a:r>
          </a:p>
        </p:txBody>
      </p:sp>
    </p:spTree>
    <p:extLst>
      <p:ext uri="{BB962C8B-B14F-4D97-AF65-F5344CB8AC3E}">
        <p14:creationId xmlns:p14="http://schemas.microsoft.com/office/powerpoint/2010/main" val="121565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A4CAA3-A2BF-4AFB-93BA-C84DD96C5584}"/>
              </a:ext>
            </a:extLst>
          </p:cNvPr>
          <p:cNvSpPr>
            <a:spLocks noGrp="1"/>
          </p:cNvSpPr>
          <p:nvPr>
            <p:ph type="title"/>
          </p:nvPr>
        </p:nvSpPr>
        <p:spPr>
          <a:xfrm>
            <a:off x="3446646" y="0"/>
            <a:ext cx="10515600" cy="1009651"/>
          </a:xfrm>
        </p:spPr>
        <p:txBody>
          <a:bodyPr/>
          <a:lstStyle/>
          <a:p>
            <a:r>
              <a:rPr kumimoji="0" lang="es-MX" sz="4000" b="1" i="0" u="none" strike="noStrike" kern="0" cap="none" spc="0" normalizeH="0" baseline="0" noProof="0" dirty="0">
                <a:ln>
                  <a:noFill/>
                </a:ln>
                <a:solidFill>
                  <a:schemeClr val="bg1"/>
                </a:solidFill>
                <a:effectLst/>
                <a:uLnTx/>
                <a:uFillTx/>
                <a:latin typeface="Book Antiqua" panose="02040602050305030304" pitchFamily="18" charset="0"/>
                <a:ea typeface="Montserrat ExtraBold"/>
                <a:cs typeface="Montserrat ExtraBold"/>
                <a:sym typeface="Montserrat ExtraBold"/>
              </a:rPr>
              <a:t>INFORMATIVAS,</a:t>
            </a:r>
            <a:endParaRPr lang="es-MX" b="1" dirty="0">
              <a:solidFill>
                <a:schemeClr val="bg1"/>
              </a:solidFill>
              <a:latin typeface="Book Antiqua" panose="02040602050305030304" pitchFamily="18" charset="0"/>
            </a:endParaRPr>
          </a:p>
        </p:txBody>
      </p:sp>
      <p:sp>
        <p:nvSpPr>
          <p:cNvPr id="3" name="Marcador de texto 2">
            <a:extLst>
              <a:ext uri="{FF2B5EF4-FFF2-40B4-BE49-F238E27FC236}">
                <a16:creationId xmlns:a16="http://schemas.microsoft.com/office/drawing/2014/main" id="{56317231-7512-4940-8499-61B3CF4774A0}"/>
              </a:ext>
            </a:extLst>
          </p:cNvPr>
          <p:cNvSpPr>
            <a:spLocks noGrp="1"/>
          </p:cNvSpPr>
          <p:nvPr>
            <p:ph type="body" idx="1"/>
          </p:nvPr>
        </p:nvSpPr>
        <p:spPr>
          <a:xfrm>
            <a:off x="770823" y="1009651"/>
            <a:ext cx="10515600" cy="4896803"/>
          </a:xfrm>
        </p:spPr>
        <p:txBody>
          <a:bodyPr>
            <a:normAutofit/>
          </a:bodyPr>
          <a:lstStyle/>
          <a:p>
            <a:r>
              <a:rPr lang="es-ES" b="1" dirty="0">
                <a:latin typeface="Book Antiqua" panose="02040602050305030304" pitchFamily="18" charset="0"/>
              </a:rPr>
              <a:t>El Delegado del área da a conocer todo lo acontecido en el desarrollo de la Conferencia Mexicana. Es por ello necesario considerar asignar los tiempos suficientes para cada una de las seis partes de nuestro reporte final.</a:t>
            </a:r>
          </a:p>
          <a:p>
            <a:r>
              <a:rPr lang="es-ES" b="1" dirty="0">
                <a:latin typeface="Book Antiqua" panose="02040602050305030304" pitchFamily="18" charset="0"/>
              </a:rPr>
              <a:t>En algunas áreas este tipo de Asambleas es de dos días, y pueden o no tener a algún invitado como apoyo y con la participación y compartimiento de un tema.</a:t>
            </a:r>
          </a:p>
          <a:p>
            <a:r>
              <a:rPr lang="es-ES" b="1" dirty="0">
                <a:latin typeface="Book Antiqua" panose="02040602050305030304" pitchFamily="18" charset="0"/>
              </a:rPr>
              <a:t>Se sugiere en colaboración con el comité de Política se elabore y presente la mecánica a seguir, presentar métodos definidos de interpretar y decidir situaciones confusas, para evitar choques personales, confusión y la inefectividad.</a:t>
            </a:r>
          </a:p>
          <a:p>
            <a:endParaRPr lang="es-MX" b="1" dirty="0">
              <a:latin typeface="Book Antiqua" panose="02040602050305030304" pitchFamily="18" charset="0"/>
            </a:endParaRPr>
          </a:p>
        </p:txBody>
      </p:sp>
    </p:spTree>
    <p:extLst>
      <p:ext uri="{BB962C8B-B14F-4D97-AF65-F5344CB8AC3E}">
        <p14:creationId xmlns:p14="http://schemas.microsoft.com/office/powerpoint/2010/main" val="313391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63AB3F-83E3-4F91-8309-F0578D70C48F}"/>
              </a:ext>
            </a:extLst>
          </p:cNvPr>
          <p:cNvSpPr>
            <a:spLocks noGrp="1"/>
          </p:cNvSpPr>
          <p:nvPr>
            <p:ph type="title"/>
          </p:nvPr>
        </p:nvSpPr>
        <p:spPr>
          <a:xfrm>
            <a:off x="1799924" y="201496"/>
            <a:ext cx="9553876" cy="597401"/>
          </a:xfrm>
        </p:spPr>
        <p:txBody>
          <a:bodyPr>
            <a:normAutofit fontScale="90000"/>
          </a:bodyPr>
          <a:lstStyle/>
          <a:p>
            <a:r>
              <a:rPr lang="es-MX" b="1" dirty="0">
                <a:solidFill>
                  <a:schemeClr val="bg1"/>
                </a:solidFill>
                <a:latin typeface="Book Antiqua" panose="02040602050305030304" pitchFamily="18" charset="0"/>
              </a:rPr>
              <a:t>PUNTOS A CONSIDERAR</a:t>
            </a:r>
          </a:p>
        </p:txBody>
      </p:sp>
      <p:sp>
        <p:nvSpPr>
          <p:cNvPr id="3" name="Marcador de texto 2">
            <a:extLst>
              <a:ext uri="{FF2B5EF4-FFF2-40B4-BE49-F238E27FC236}">
                <a16:creationId xmlns:a16="http://schemas.microsoft.com/office/drawing/2014/main" id="{90ED1E8D-4CEF-47C3-8513-B8DC728EA6DC}"/>
              </a:ext>
            </a:extLst>
          </p:cNvPr>
          <p:cNvSpPr>
            <a:spLocks noGrp="1"/>
          </p:cNvSpPr>
          <p:nvPr>
            <p:ph type="body" idx="1"/>
          </p:nvPr>
        </p:nvSpPr>
        <p:spPr>
          <a:xfrm>
            <a:off x="838200" y="981777"/>
            <a:ext cx="10515600" cy="4771674"/>
          </a:xfrm>
        </p:spPr>
        <p:txBody>
          <a:bodyPr>
            <a:normAutofit fontScale="85000" lnSpcReduction="10000"/>
          </a:bodyPr>
          <a:lstStyle/>
          <a:p>
            <a:r>
              <a:rPr lang="es-MX" b="1" dirty="0">
                <a:latin typeface="Book Antiqua" panose="02040602050305030304" pitchFamily="18" charset="0"/>
              </a:rPr>
              <a:t>Asignación de lugar sede</a:t>
            </a:r>
          </a:p>
          <a:p>
            <a:r>
              <a:rPr lang="es-MX" b="1" dirty="0">
                <a:latin typeface="Book Antiqua" panose="02040602050305030304" pitchFamily="18" charset="0"/>
              </a:rPr>
              <a:t>Hora de inicio de registro de asistencia</a:t>
            </a:r>
          </a:p>
          <a:p>
            <a:r>
              <a:rPr lang="es-MX" b="1" dirty="0">
                <a:latin typeface="Book Antiqua" panose="02040602050305030304" pitchFamily="18" charset="0"/>
              </a:rPr>
              <a:t>Inicio protocolario de esta Asamblea, se considera la lectura del LEGADO DE SERVICIO, escrito por Bill W. así como a la Mecánica para esta actividad.</a:t>
            </a:r>
          </a:p>
          <a:p>
            <a:r>
              <a:rPr lang="es-MX" b="1" dirty="0">
                <a:latin typeface="Book Antiqua" panose="02040602050305030304" pitchFamily="18" charset="0"/>
              </a:rPr>
              <a:t>Compartimiento de un tema motivacional de servicio.</a:t>
            </a:r>
          </a:p>
          <a:p>
            <a:r>
              <a:rPr lang="es-MX" b="1" dirty="0">
                <a:latin typeface="Book Antiqua" panose="02040602050305030304" pitchFamily="18" charset="0"/>
              </a:rPr>
              <a:t>De acuerdo a criterio del comité de área, puede haber o no participaciones de </a:t>
            </a:r>
            <a:r>
              <a:rPr lang="es-MX" b="1" dirty="0" err="1">
                <a:latin typeface="Book Antiqua" panose="02040602050305030304" pitchFamily="18" charset="0"/>
              </a:rPr>
              <a:t>rsgs</a:t>
            </a:r>
            <a:r>
              <a:rPr lang="es-MX" b="1" dirty="0">
                <a:latin typeface="Book Antiqua" panose="02040602050305030304" pitchFamily="18" charset="0"/>
              </a:rPr>
              <a:t>, dando su punto de vista acerca del tema.</a:t>
            </a:r>
          </a:p>
          <a:p>
            <a:r>
              <a:rPr lang="es-MX" b="1" dirty="0">
                <a:latin typeface="Book Antiqua" panose="02040602050305030304" pitchFamily="18" charset="0"/>
              </a:rPr>
              <a:t>PARTICIPACION DEL DELEGADO con el informe de la conferencia.</a:t>
            </a:r>
          </a:p>
          <a:p>
            <a:r>
              <a:rPr lang="es-MX" b="1" dirty="0">
                <a:latin typeface="Book Antiqua" panose="02040602050305030304" pitchFamily="18" charset="0"/>
              </a:rPr>
              <a:t>Esta reunión la coordina el Coordinador de área en colaboración del secretario de área.</a:t>
            </a:r>
          </a:p>
          <a:p>
            <a:r>
              <a:rPr lang="es-MX" b="1" dirty="0">
                <a:latin typeface="Book Antiqua" panose="02040602050305030304" pitchFamily="18" charset="0"/>
              </a:rPr>
              <a:t>Se concluye con la Declaración de la Unidad y la Responsabilidad.</a:t>
            </a:r>
          </a:p>
        </p:txBody>
      </p:sp>
    </p:spTree>
    <p:extLst>
      <p:ext uri="{BB962C8B-B14F-4D97-AF65-F5344CB8AC3E}">
        <p14:creationId xmlns:p14="http://schemas.microsoft.com/office/powerpoint/2010/main" val="681654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3B8AB-87EB-4590-AD6C-B58D9BACC1B4}"/>
              </a:ext>
            </a:extLst>
          </p:cNvPr>
          <p:cNvSpPr>
            <a:spLocks noGrp="1"/>
          </p:cNvSpPr>
          <p:nvPr>
            <p:ph type="title"/>
          </p:nvPr>
        </p:nvSpPr>
        <p:spPr>
          <a:xfrm>
            <a:off x="2214613" y="0"/>
            <a:ext cx="9977387" cy="1084296"/>
          </a:xfrm>
        </p:spPr>
        <p:txBody>
          <a:bodyPr/>
          <a:lstStyle/>
          <a:p>
            <a:r>
              <a:rPr lang="es-MX" dirty="0">
                <a:solidFill>
                  <a:schemeClr val="bg1"/>
                </a:solidFill>
                <a:latin typeface="Book Antiqua" panose="02040602050305030304" pitchFamily="18" charset="0"/>
              </a:rPr>
              <a:t>PONENCIAS E INQUIETUDES</a:t>
            </a:r>
          </a:p>
        </p:txBody>
      </p:sp>
      <p:sp>
        <p:nvSpPr>
          <p:cNvPr id="3" name="Marcador de texto 2">
            <a:extLst>
              <a:ext uri="{FF2B5EF4-FFF2-40B4-BE49-F238E27FC236}">
                <a16:creationId xmlns:a16="http://schemas.microsoft.com/office/drawing/2014/main" id="{E0D9BC73-254F-4559-90ED-560F9F8678E2}"/>
              </a:ext>
            </a:extLst>
          </p:cNvPr>
          <p:cNvSpPr>
            <a:spLocks noGrp="1"/>
          </p:cNvSpPr>
          <p:nvPr>
            <p:ph type="body" idx="1"/>
          </p:nvPr>
        </p:nvSpPr>
        <p:spPr>
          <a:xfrm>
            <a:off x="684197" y="1253331"/>
            <a:ext cx="10515600" cy="4351338"/>
          </a:xfrm>
        </p:spPr>
        <p:txBody>
          <a:bodyPr>
            <a:normAutofit fontScale="85000" lnSpcReduction="20000"/>
          </a:bodyPr>
          <a:lstStyle/>
          <a:p>
            <a:pPr algn="l"/>
            <a:r>
              <a:rPr lang="es-ES" b="1" dirty="0">
                <a:latin typeface="Book Antiqua" panose="02040602050305030304" pitchFamily="18" charset="0"/>
              </a:rPr>
              <a:t>E</a:t>
            </a:r>
            <a:r>
              <a:rPr lang="es-ES" sz="2800" b="1" i="0" u="none" strike="noStrike" baseline="0" dirty="0">
                <a:latin typeface="Book Antiqua" panose="02040602050305030304" pitchFamily="18" charset="0"/>
              </a:rPr>
              <a:t>n algunas áreas llevan a cabo asambleas de área especiales para el análisis y creación de inquietudes.</a:t>
            </a:r>
          </a:p>
          <a:p>
            <a:pPr algn="l"/>
            <a:r>
              <a:rPr lang="es-ES" sz="2800" b="1" i="0" u="none" strike="noStrike" baseline="0" dirty="0">
                <a:latin typeface="Book Antiqua" panose="02040602050305030304" pitchFamily="18" charset="0"/>
              </a:rPr>
              <a:t>Motivar la participación de los distritos con inquietudes, para el mejor funcionamiento de los servicios </a:t>
            </a:r>
            <a:r>
              <a:rPr lang="es-MX" sz="2800" b="1" i="0" u="none" strike="noStrike" baseline="0" dirty="0">
                <a:latin typeface="Book Antiqua" panose="02040602050305030304" pitchFamily="18" charset="0"/>
              </a:rPr>
              <a:t>generales.</a:t>
            </a:r>
          </a:p>
          <a:p>
            <a:pPr algn="l"/>
            <a:r>
              <a:rPr lang="es-ES" sz="2800" b="1" i="0" u="none" strike="noStrike" baseline="0" dirty="0">
                <a:solidFill>
                  <a:srgbClr val="000000"/>
                </a:solidFill>
                <a:latin typeface="Book Antiqua" panose="02040602050305030304" pitchFamily="18" charset="0"/>
              </a:rPr>
              <a:t>Recibir todas las inquietudes provenientes de los distritos para que sean debidamente analizadas y discutidas, considerando las que conformarán los puntos a tratar. </a:t>
            </a:r>
          </a:p>
          <a:p>
            <a:pPr marL="114300" indent="0" algn="r">
              <a:buNone/>
            </a:pPr>
            <a:r>
              <a:rPr lang="es-ES" sz="1200" b="1" i="0" u="none" strike="noStrike" baseline="0" dirty="0">
                <a:solidFill>
                  <a:srgbClr val="000000"/>
                </a:solidFill>
                <a:latin typeface="Book Antiqua" panose="02040602050305030304" pitchFamily="18" charset="0"/>
              </a:rPr>
              <a:t>Guía de funcionamiento del comité de Política y Admisiones.</a:t>
            </a:r>
          </a:p>
          <a:p>
            <a:r>
              <a:rPr lang="es-ES" sz="2800" b="1" i="0" u="none" strike="noStrike" baseline="0" dirty="0">
                <a:solidFill>
                  <a:srgbClr val="000000"/>
                </a:solidFill>
                <a:latin typeface="Book Antiqua" panose="02040602050305030304" pitchFamily="18" charset="0"/>
              </a:rPr>
              <a:t>Difunde y da seguimiento a las convocatorias de los Comité de Conferencia, en relación con el envío de temas para mesas de trabajo, denominaciones de año y lemas de servicio para la Conferencia Mexicana.</a:t>
            </a:r>
          </a:p>
          <a:p>
            <a:r>
              <a:rPr lang="es-ES" b="1" dirty="0">
                <a:solidFill>
                  <a:srgbClr val="000000"/>
                </a:solidFill>
                <a:latin typeface="Book Antiqua" panose="02040602050305030304" pitchFamily="18" charset="0"/>
              </a:rPr>
              <a:t>Previamente asignara a los </a:t>
            </a:r>
            <a:r>
              <a:rPr lang="es-ES" b="1" dirty="0" err="1">
                <a:solidFill>
                  <a:srgbClr val="000000"/>
                </a:solidFill>
                <a:latin typeface="Book Antiqua" panose="02040602050305030304" pitchFamily="18" charset="0"/>
              </a:rPr>
              <a:t>RSGs</a:t>
            </a:r>
            <a:r>
              <a:rPr lang="es-ES" b="1" dirty="0">
                <a:solidFill>
                  <a:srgbClr val="000000"/>
                </a:solidFill>
                <a:latin typeface="Book Antiqua" panose="02040602050305030304" pitchFamily="18" charset="0"/>
              </a:rPr>
              <a:t> de los grupos del área a un comité permanente de Conferencia.</a:t>
            </a:r>
            <a:endParaRPr lang="es-MX" b="1" dirty="0">
              <a:latin typeface="Book Antiqua" panose="02040602050305030304" pitchFamily="18" charset="0"/>
            </a:endParaRPr>
          </a:p>
        </p:txBody>
      </p:sp>
    </p:spTree>
    <p:extLst>
      <p:ext uri="{BB962C8B-B14F-4D97-AF65-F5344CB8AC3E}">
        <p14:creationId xmlns:p14="http://schemas.microsoft.com/office/powerpoint/2010/main" val="270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E1B219-B314-4D2D-83D5-77625FB0A71E}"/>
              </a:ext>
            </a:extLst>
          </p:cNvPr>
          <p:cNvSpPr>
            <a:spLocks noGrp="1"/>
          </p:cNvSpPr>
          <p:nvPr>
            <p:ph type="title"/>
          </p:nvPr>
        </p:nvSpPr>
        <p:spPr>
          <a:xfrm>
            <a:off x="2685449" y="143745"/>
            <a:ext cx="8581724" cy="635902"/>
          </a:xfrm>
        </p:spPr>
        <p:txBody>
          <a:bodyPr>
            <a:normAutofit fontScale="90000"/>
          </a:bodyPr>
          <a:lstStyle/>
          <a:p>
            <a:r>
              <a:rPr kumimoji="0" lang="es-MX" sz="4000" b="1" i="0" u="none" strike="noStrike" kern="0" cap="none" spc="0" normalizeH="0" baseline="0" noProof="0" dirty="0">
                <a:ln>
                  <a:noFill/>
                </a:ln>
                <a:solidFill>
                  <a:srgbClr val="FFFFFF"/>
                </a:solidFill>
                <a:effectLst/>
                <a:uLnTx/>
                <a:uFillTx/>
                <a:latin typeface="Book Antiqua" panose="02040602050305030304" pitchFamily="18" charset="0"/>
                <a:ea typeface="Calibri"/>
                <a:cs typeface="Calibri"/>
                <a:sym typeface="Calibri"/>
              </a:rPr>
              <a:t>PUNTOS A CONSIDERAR</a:t>
            </a:r>
            <a:endParaRPr lang="es-MX" dirty="0"/>
          </a:p>
        </p:txBody>
      </p:sp>
      <p:sp>
        <p:nvSpPr>
          <p:cNvPr id="3" name="Marcador de texto 2">
            <a:extLst>
              <a:ext uri="{FF2B5EF4-FFF2-40B4-BE49-F238E27FC236}">
                <a16:creationId xmlns:a16="http://schemas.microsoft.com/office/drawing/2014/main" id="{D02DC8C8-BD1D-4DCA-98C3-6EC4E44C79F5}"/>
              </a:ext>
            </a:extLst>
          </p:cNvPr>
          <p:cNvSpPr>
            <a:spLocks noGrp="1"/>
          </p:cNvSpPr>
          <p:nvPr>
            <p:ph type="body" idx="1"/>
          </p:nvPr>
        </p:nvSpPr>
        <p:spPr>
          <a:xfrm>
            <a:off x="972953" y="959350"/>
            <a:ext cx="10515600" cy="5008313"/>
          </a:xfrm>
        </p:spPr>
        <p:txBody>
          <a:bodyPr>
            <a:normAutofit fontScale="92500" lnSpcReduction="20000"/>
          </a:bodyPr>
          <a:lstStyle/>
          <a:p>
            <a:r>
              <a:rPr lang="es-ES" b="1" dirty="0">
                <a:latin typeface="Book Antiqua" panose="02040602050305030304" pitchFamily="18" charset="0"/>
              </a:rPr>
              <a:t>Fecha límite para la recepción de inquietudes. Agendar  con tiempo la Asamblea.</a:t>
            </a:r>
          </a:p>
          <a:p>
            <a:r>
              <a:rPr lang="es-ES" b="1" dirty="0">
                <a:latin typeface="Book Antiqua" panose="02040602050305030304" pitchFamily="18" charset="0"/>
              </a:rPr>
              <a:t>Fecha límite para las inquietudes de última hora. Recordemos que el propósito es apegarnos al procedimiento y cuidar los tiempos de entrega.  Solo se debe escribir una inquietud por hoja.</a:t>
            </a:r>
          </a:p>
          <a:p>
            <a:r>
              <a:rPr lang="es-ES" b="1" dirty="0">
                <a:latin typeface="Book Antiqua" panose="02040602050305030304" pitchFamily="18" charset="0"/>
              </a:rPr>
              <a:t>De igual manera inicio protocolario, con la lectura del Legado de Servicio, escrito por Bill W. </a:t>
            </a:r>
          </a:p>
          <a:p>
            <a:r>
              <a:rPr lang="es-ES" b="1" dirty="0">
                <a:latin typeface="Book Antiqua" panose="02040602050305030304" pitchFamily="18" charset="0"/>
              </a:rPr>
              <a:t>Se debe asignar una mesa por cada comité de Conferencia.</a:t>
            </a:r>
          </a:p>
          <a:p>
            <a:r>
              <a:rPr lang="es-ES" b="1" dirty="0">
                <a:latin typeface="Book Antiqua" panose="02040602050305030304" pitchFamily="18" charset="0"/>
              </a:rPr>
              <a:t>Tiempo para elaboración, análisis, presentación aprobación o enmienda de las inquietudes emanadas de cada una de las mesas.</a:t>
            </a:r>
          </a:p>
          <a:p>
            <a:r>
              <a:rPr lang="es-ES" b="1" dirty="0">
                <a:latin typeface="Book Antiqua" panose="02040602050305030304" pitchFamily="18" charset="0"/>
              </a:rPr>
              <a:t>En algunas áreas esta reunión la coordina el coordinador del comité de Política y Admisiones del </a:t>
            </a:r>
            <a:r>
              <a:rPr lang="es-ES" b="1" dirty="0" err="1">
                <a:latin typeface="Book Antiqua" panose="02040602050305030304" pitchFamily="18" charset="0"/>
              </a:rPr>
              <a:t>area</a:t>
            </a:r>
            <a:endParaRPr lang="es-ES" b="1" dirty="0">
              <a:latin typeface="Book Antiqua" panose="02040602050305030304" pitchFamily="18" charset="0"/>
            </a:endParaRPr>
          </a:p>
          <a:p>
            <a:r>
              <a:rPr lang="es-ES" b="1" dirty="0">
                <a:latin typeface="Book Antiqua" panose="02040602050305030304" pitchFamily="18" charset="0"/>
              </a:rPr>
              <a:t>Se concluye con la declaración de la unidad y responsabilidad.</a:t>
            </a:r>
          </a:p>
          <a:p>
            <a:endParaRPr lang="es-MX" b="1" dirty="0">
              <a:latin typeface="Book Antiqua" panose="02040602050305030304" pitchFamily="18" charset="0"/>
            </a:endParaRPr>
          </a:p>
        </p:txBody>
      </p:sp>
    </p:spTree>
    <p:extLst>
      <p:ext uri="{BB962C8B-B14F-4D97-AF65-F5344CB8AC3E}">
        <p14:creationId xmlns:p14="http://schemas.microsoft.com/office/powerpoint/2010/main" val="3320399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22C04B-87FB-4845-AB4F-21D12C093CD3}"/>
              </a:ext>
            </a:extLst>
          </p:cNvPr>
          <p:cNvSpPr>
            <a:spLocks noGrp="1"/>
          </p:cNvSpPr>
          <p:nvPr>
            <p:ph type="title"/>
          </p:nvPr>
        </p:nvSpPr>
        <p:spPr>
          <a:xfrm>
            <a:off x="3465094" y="0"/>
            <a:ext cx="10006263" cy="1009651"/>
          </a:xfrm>
        </p:spPr>
        <p:txBody>
          <a:bodyPr/>
          <a:lstStyle/>
          <a:p>
            <a:r>
              <a:rPr lang="es-MX" b="1" dirty="0">
                <a:solidFill>
                  <a:schemeClr val="bg1"/>
                </a:solidFill>
                <a:latin typeface="Book Antiqua" panose="02040602050305030304" pitchFamily="18" charset="0"/>
              </a:rPr>
              <a:t>ELECTIVAS</a:t>
            </a:r>
          </a:p>
        </p:txBody>
      </p:sp>
      <p:sp>
        <p:nvSpPr>
          <p:cNvPr id="3" name="Marcador de texto 2">
            <a:extLst>
              <a:ext uri="{FF2B5EF4-FFF2-40B4-BE49-F238E27FC236}">
                <a16:creationId xmlns:a16="http://schemas.microsoft.com/office/drawing/2014/main" id="{EC70E4F8-5433-4AA3-BBEC-E079A2BCA47A}"/>
              </a:ext>
            </a:extLst>
          </p:cNvPr>
          <p:cNvSpPr>
            <a:spLocks noGrp="1"/>
          </p:cNvSpPr>
          <p:nvPr>
            <p:ph type="body" idx="1"/>
          </p:nvPr>
        </p:nvSpPr>
        <p:spPr>
          <a:xfrm>
            <a:off x="838200" y="1155032"/>
            <a:ext cx="10515600" cy="5021931"/>
          </a:xfrm>
        </p:spPr>
        <p:txBody>
          <a:bodyPr>
            <a:normAutofit fontScale="92500" lnSpcReduction="20000"/>
          </a:bodyPr>
          <a:lstStyle/>
          <a:p>
            <a:r>
              <a:rPr lang="es-MX" b="1" dirty="0">
                <a:latin typeface="Book Antiqua" panose="02040602050305030304" pitchFamily="18" charset="0"/>
              </a:rPr>
              <a:t>Se celebra cada dos años en el mes de septiembre de acuerdo a su año, non o par.</a:t>
            </a:r>
          </a:p>
          <a:p>
            <a:r>
              <a:rPr lang="es-MX" b="1" dirty="0">
                <a:latin typeface="Book Antiqua" panose="02040602050305030304" pitchFamily="18" charset="0"/>
              </a:rPr>
              <a:t>Se inicia de manera protocolaria, dando lectura al Legado de Servicio.</a:t>
            </a:r>
          </a:p>
          <a:p>
            <a:r>
              <a:rPr lang="es-MX" b="1" dirty="0">
                <a:latin typeface="Book Antiqua" panose="02040602050305030304" pitchFamily="18" charset="0"/>
              </a:rPr>
              <a:t>De acuerdo a la autonomía del área, puede haber un tema de compartimiento motivando a la participación de servidores.</a:t>
            </a:r>
          </a:p>
          <a:p>
            <a:r>
              <a:rPr lang="es-MX" b="1" dirty="0">
                <a:latin typeface="Book Antiqua" panose="02040602050305030304" pitchFamily="18" charset="0"/>
              </a:rPr>
              <a:t>En cooperación con el coordinador del comité de Política se da Lectura a la Mecánica para esta Asamblea y la lectura del procedimiento del TERCER LEGADO, (apéndice G) del manual de servicio.</a:t>
            </a:r>
          </a:p>
          <a:p>
            <a:r>
              <a:rPr lang="es-MX" b="1" dirty="0">
                <a:latin typeface="Book Antiqua" panose="02040602050305030304" pitchFamily="18" charset="0"/>
              </a:rPr>
              <a:t>Esta asamblea la coordina el coordinador del comité de nominaciones, si es candidato a un servicio de Delegado </a:t>
            </a:r>
            <a:r>
              <a:rPr lang="es-MX" b="1" dirty="0" err="1">
                <a:latin typeface="Book Antiqua" panose="02040602050305030304" pitchFamily="18" charset="0"/>
              </a:rPr>
              <a:t>prop</a:t>
            </a:r>
            <a:r>
              <a:rPr lang="es-MX" b="1" dirty="0">
                <a:latin typeface="Book Antiqua" panose="02040602050305030304" pitchFamily="18" charset="0"/>
              </a:rPr>
              <a:t>, suplente o de mesa, la coordinara el secretario de este comité o un ex delegado del área.</a:t>
            </a:r>
          </a:p>
          <a:p>
            <a:endParaRPr lang="es-MX" b="1" dirty="0"/>
          </a:p>
        </p:txBody>
      </p:sp>
    </p:spTree>
    <p:extLst>
      <p:ext uri="{BB962C8B-B14F-4D97-AF65-F5344CB8AC3E}">
        <p14:creationId xmlns:p14="http://schemas.microsoft.com/office/powerpoint/2010/main" val="2258283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D8C880-0815-46B6-9CDE-7B4610EAA441}"/>
              </a:ext>
            </a:extLst>
          </p:cNvPr>
          <p:cNvSpPr>
            <a:spLocks noGrp="1"/>
          </p:cNvSpPr>
          <p:nvPr>
            <p:ph type="title"/>
          </p:nvPr>
        </p:nvSpPr>
        <p:spPr>
          <a:xfrm>
            <a:off x="3513221" y="0"/>
            <a:ext cx="9582751" cy="901416"/>
          </a:xfrm>
        </p:spPr>
        <p:txBody>
          <a:bodyPr/>
          <a:lstStyle/>
          <a:p>
            <a:r>
              <a:rPr lang="es-MX" b="1" dirty="0">
                <a:solidFill>
                  <a:schemeClr val="bg1"/>
                </a:solidFill>
                <a:latin typeface="Book Antiqua" panose="02040602050305030304" pitchFamily="18" charset="0"/>
              </a:rPr>
              <a:t>SE SUGIERE</a:t>
            </a:r>
          </a:p>
        </p:txBody>
      </p:sp>
      <p:sp>
        <p:nvSpPr>
          <p:cNvPr id="3" name="Marcador de texto 2">
            <a:extLst>
              <a:ext uri="{FF2B5EF4-FFF2-40B4-BE49-F238E27FC236}">
                <a16:creationId xmlns:a16="http://schemas.microsoft.com/office/drawing/2014/main" id="{3FA696BD-A9F8-47BD-A1AA-7DEFFDA9CA26}"/>
              </a:ext>
            </a:extLst>
          </p:cNvPr>
          <p:cNvSpPr>
            <a:spLocks noGrp="1"/>
          </p:cNvSpPr>
          <p:nvPr>
            <p:ph type="body" idx="1"/>
          </p:nvPr>
        </p:nvSpPr>
        <p:spPr>
          <a:xfrm>
            <a:off x="838200" y="1253330"/>
            <a:ext cx="10515600" cy="4656581"/>
          </a:xfrm>
        </p:spPr>
        <p:txBody>
          <a:bodyPr/>
          <a:lstStyle/>
          <a:p>
            <a:r>
              <a:rPr lang="es-MX" b="1" dirty="0">
                <a:latin typeface="Book Antiqua" panose="02040602050305030304" pitchFamily="18" charset="0"/>
              </a:rPr>
              <a:t>TRADICIONALMENTE, cuidar el bienestar común, respetando a la única autoridad fundamental, un dios amoroso que puede manifestarse en la conciencia de nuestros grupos.</a:t>
            </a:r>
          </a:p>
          <a:p>
            <a:r>
              <a:rPr lang="es-MX" b="1" dirty="0">
                <a:latin typeface="Book Antiqua" panose="02040602050305030304" pitchFamily="18" charset="0"/>
              </a:rPr>
              <a:t>Respetar los derechos de cada servidor: de Decisión, Participación, petición y apelación.</a:t>
            </a:r>
          </a:p>
          <a:p>
            <a:r>
              <a:rPr lang="es-MX" b="1" dirty="0">
                <a:latin typeface="Book Antiqua" panose="02040602050305030304" pitchFamily="18" charset="0"/>
              </a:rPr>
              <a:t>Se respete la autoridad y liderazgo de cada servidor.</a:t>
            </a:r>
          </a:p>
          <a:p>
            <a:r>
              <a:rPr lang="es-MX" b="1" dirty="0">
                <a:latin typeface="Book Antiqua" panose="02040602050305030304" pitchFamily="18" charset="0"/>
              </a:rPr>
              <a:t>En todas las actividades de Servicio se de vida a las seis garantías del articulo 12 de nuestra carta Constitutiva.</a:t>
            </a:r>
          </a:p>
        </p:txBody>
      </p:sp>
    </p:spTree>
    <p:extLst>
      <p:ext uri="{BB962C8B-B14F-4D97-AF65-F5344CB8AC3E}">
        <p14:creationId xmlns:p14="http://schemas.microsoft.com/office/powerpoint/2010/main" val="827112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DF79C-4D91-469D-BD61-926A532185EA}"/>
              </a:ext>
            </a:extLst>
          </p:cNvPr>
          <p:cNvSpPr>
            <a:spLocks noGrp="1"/>
          </p:cNvSpPr>
          <p:nvPr>
            <p:ph type="title"/>
          </p:nvPr>
        </p:nvSpPr>
        <p:spPr>
          <a:xfrm>
            <a:off x="2021305" y="114868"/>
            <a:ext cx="9332495" cy="789907"/>
          </a:xfrm>
        </p:spPr>
        <p:txBody>
          <a:bodyPr/>
          <a:lstStyle/>
          <a:p>
            <a:r>
              <a:rPr lang="es-MX" b="1" dirty="0">
                <a:solidFill>
                  <a:schemeClr val="bg1"/>
                </a:solidFill>
                <a:latin typeface="Book Antiqua" panose="02040602050305030304" pitchFamily="18" charset="0"/>
              </a:rPr>
              <a:t>GRACIAS POR SU ATENCION</a:t>
            </a:r>
          </a:p>
        </p:txBody>
      </p:sp>
      <p:pic>
        <p:nvPicPr>
          <p:cNvPr id="4" name="Imagen 3">
            <a:extLst>
              <a:ext uri="{FF2B5EF4-FFF2-40B4-BE49-F238E27FC236}">
                <a16:creationId xmlns:a16="http://schemas.microsoft.com/office/drawing/2014/main" id="{7F121DBE-94D6-4478-93EF-E9472E6AC0BF}"/>
              </a:ext>
            </a:extLst>
          </p:cNvPr>
          <p:cNvPicPr>
            <a:picLocks noChangeAspect="1"/>
          </p:cNvPicPr>
          <p:nvPr/>
        </p:nvPicPr>
        <p:blipFill>
          <a:blip r:embed="rId2"/>
          <a:stretch>
            <a:fillRect/>
          </a:stretch>
        </p:blipFill>
        <p:spPr>
          <a:xfrm>
            <a:off x="1005128" y="1107440"/>
            <a:ext cx="10348672" cy="4997905"/>
          </a:xfrm>
          <a:prstGeom prst="rect">
            <a:avLst/>
          </a:prstGeom>
        </p:spPr>
      </p:pic>
      <p:pic>
        <p:nvPicPr>
          <p:cNvPr id="5" name="Imagen 4">
            <a:extLst>
              <a:ext uri="{FF2B5EF4-FFF2-40B4-BE49-F238E27FC236}">
                <a16:creationId xmlns:a16="http://schemas.microsoft.com/office/drawing/2014/main" id="{FD0F1156-26D5-4EF4-A48D-A09DD72F3E6B}"/>
              </a:ext>
            </a:extLst>
          </p:cNvPr>
          <p:cNvPicPr>
            <a:picLocks noChangeAspect="1"/>
          </p:cNvPicPr>
          <p:nvPr/>
        </p:nvPicPr>
        <p:blipFill>
          <a:blip r:embed="rId3"/>
          <a:stretch>
            <a:fillRect/>
          </a:stretch>
        </p:blipFill>
        <p:spPr>
          <a:xfrm>
            <a:off x="4595198" y="2189194"/>
            <a:ext cx="4184707" cy="3228336"/>
          </a:xfrm>
          <a:prstGeom prst="rect">
            <a:avLst/>
          </a:prstGeom>
        </p:spPr>
      </p:pic>
    </p:spTree>
    <p:extLst>
      <p:ext uri="{BB962C8B-B14F-4D97-AF65-F5344CB8AC3E}">
        <p14:creationId xmlns:p14="http://schemas.microsoft.com/office/powerpoint/2010/main" val="1031539062"/>
      </p:ext>
    </p:extLst>
  </p:cSld>
  <p:clrMapOvr>
    <a:masterClrMapping/>
  </p:clrMapOvr>
</p:sld>
</file>

<file path=ppt/theme/theme1.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TotalTime>
  <Words>1033</Words>
  <Application>Microsoft Office PowerPoint</Application>
  <PresentationFormat>Panorámica</PresentationFormat>
  <Paragraphs>54</Paragraphs>
  <Slides>11</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Book Antiqua</vt:lpstr>
      <vt:lpstr>Calibri</vt:lpstr>
      <vt:lpstr>Montserrat ExtraBold</vt:lpstr>
      <vt:lpstr>1_Tema de Office</vt:lpstr>
      <vt:lpstr>Presentación de PowerPoint</vt:lpstr>
      <vt:lpstr>OBJETIVO DEL COMITÉ DE AGENDA DEL AREA </vt:lpstr>
      <vt:lpstr>QUE ES AGENDA</vt:lpstr>
      <vt:lpstr>AGENDA DE LAS AREAS</vt:lpstr>
      <vt:lpstr>INFORMATIVAS,</vt:lpstr>
      <vt:lpstr>PUNTOS A CONSIDERAR</vt:lpstr>
      <vt:lpstr>PONENCIAS E INQUIETUDES</vt:lpstr>
      <vt:lpstr>PUNTOS A CONSIDERAR</vt:lpstr>
      <vt:lpstr>ELECTIVAS</vt:lpstr>
      <vt:lpstr>SE SUGIERE</vt:lpstr>
      <vt:lpstr>GRACIAS POR SU ATENCION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SILVER 69</dc:creator>
  <cp:lastModifiedBy>Raúl Maldonado Gómez</cp:lastModifiedBy>
  <cp:revision>19</cp:revision>
  <dcterms:created xsi:type="dcterms:W3CDTF">2026-08-10T20:08:01Z</dcterms:created>
  <dcterms:modified xsi:type="dcterms:W3CDTF">2026-09-10T17:41:41Z</dcterms:modified>
</cp:coreProperties>
</file>